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85" r:id="rId4"/>
    <p:sldId id="257" r:id="rId6"/>
    <p:sldId id="286" r:id="rId7"/>
    <p:sldId id="258" r:id="rId8"/>
    <p:sldId id="261" r:id="rId9"/>
    <p:sldId id="289" r:id="rId10"/>
    <p:sldId id="291" r:id="rId11"/>
    <p:sldId id="294" r:id="rId12"/>
    <p:sldId id="259" r:id="rId13"/>
    <p:sldId id="262" r:id="rId14"/>
    <p:sldId id="265" r:id="rId15"/>
    <p:sldId id="268" r:id="rId16"/>
    <p:sldId id="269" r:id="rId17"/>
    <p:sldId id="276" r:id="rId18"/>
    <p:sldId id="277" r:id="rId19"/>
    <p:sldId id="281" r:id="rId20"/>
    <p:sldId id="278" r:id="rId21"/>
    <p:sldId id="280" r:id="rId22"/>
    <p:sldId id="270" r:id="rId23"/>
    <p:sldId id="293" r:id="rId24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6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2052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53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1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5122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r>
              <a:rPr lang="zh-CN" altLang="en-US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 黄帝、尧、舜，垂衣裳而天下治，盖取诸乾、坤。</a:t>
            </a:r>
            <a:r>
              <a:rPr lang="en-US" altLang="zh-CN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——《</a:t>
            </a:r>
            <a:r>
              <a:rPr lang="zh-CN" altLang="en-US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周易</a:t>
            </a:r>
            <a:r>
              <a:rPr lang="en-US" altLang="zh-CN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》</a:t>
            </a:r>
            <a:r>
              <a:rPr lang="zh-CN" altLang="en-US"/>
              <a:t>《易经`系辞（下）》表彰黄帝、尧、舜功绩的第一句话，就是赞赏他们“黄帝尧舜垂衣裳而天下治，盖取诸乾坤”。</a:t>
            </a:r>
            <a:endParaRPr lang="zh-CN" altLang="en-US"/>
          </a:p>
          <a:p>
            <a:pPr lvl="0"/>
            <a:r>
              <a:rPr lang="zh-CN" altLang="en-US"/>
              <a:t>“垂衣裳”之后两千年，又有周公制礼作乐发生。服饰制度及礼乐制度先后确立，以这两个事件为标志，宣示华夏族文明时代及族群个性之到来，也因此成为汉服的起点。 </a:t>
            </a:r>
            <a:endParaRPr lang="zh-CN" altLang="en-US"/>
          </a:p>
          <a:p>
            <a:pPr lvl="0"/>
            <a:r>
              <a:rPr lang="zh-CN" altLang="en-US"/>
              <a:t>“盖取诸乾坤”一语表明，华夏服饰超出了仅仅遮羞御寒的实用性，还体现先民的世界观、以及在此基础上衍生出的政治哲学。乾上，坤下，如同上衣下裳。由乾坤，我们很自然地联想到阴阳、天地、男女、父子、君臣等概念。上衣下裳之制，正用以暗喻先民对世界秩序的理解——君臣、领袖、官吏（谐音冠履）等，都属于衣裳。一君二臣（一个裤腰，两只裤筒）；一领二袖；一官（冠）二吏（履）——以衣裳产生的先后顺序，以及各部位的名称，设置职务治理天下，才是《易》的本意。 </a:t>
            </a:r>
            <a:endParaRPr lang="zh-CN" altLang="en-US"/>
          </a:p>
          <a:p>
            <a:pPr lvl="0"/>
            <a:r>
              <a:rPr lang="zh-CN" altLang="en-US"/>
              <a:t>所以垂衣而治的大致意思就是只要合乎宇宙世界的秩序，并在人世复制这种秩序，天人合一，就可以无为而治了。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717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r>
              <a:rPr lang="zh-CN" altLang="en-US"/>
              <a:t>早晚都能看到的各种东西，谁也不会去关注它，当看到那些异乎寻常的东西，人们就会一起观赏谈论。文章难道和这不同吗？汉朝人没有不会写文章的，但也只有司马相如、太史公、刘向、扬雄文章做得最好，那么可以说，下的功夫深的，名声就传得远。如果都顺从世俗随波逐流，没有建立起自己的见解，即使不被当代的人责怪，也一定不会流传到后世。您家中的各种物品，都是日常离不了要使用的，但其中你所珍爱的，肯定不是寻常的东西。那么君子做文章的道理，难道和这有什么不同吗?现在的那些要写文章的晚辈后生们，能够深入探求努力获取，以古代圣贤的做法为法则，虽然说不一定人人都要这样做，一定要像司马相如、太史公、刘向、扬雄那样的人才出现，必定是出自这样做的人，绝不是出自按部就班的人。至于圣君治国之道，不用文士也就罢了，要是重用文士，一定会看中那些有真正才能的人，这种才能不是别的，就是能够提出自己的独特见解，不因循他人说法的人啊。自从出现文字以来，谁不写文章呢？但是能够保存到现在的，一定是能提出独到见解的啊。所以我经常把这个道理讲给别人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10242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3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13314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r>
              <a:rPr lang="zh-CN" altLang="en-US"/>
              <a:t>唐永泰公主墓壁画</a:t>
            </a:r>
            <a:endParaRPr lang="zh-CN" altLang="en-US"/>
          </a:p>
          <a:p>
            <a:pPr lvl="0"/>
            <a:r>
              <a:rPr lang="zh-CN" altLang="en-US"/>
              <a:t>西安王家村出土的唐三彩女俑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1741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57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19458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21506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3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28674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r>
              <a:rPr lang="zh-CN" altLang="en-US"/>
              <a:t>国家人文历史 公众号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 indent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-3429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3" name="标题 3073"/>
          <p:cNvSpPr>
            <a:spLocks noGrp="1"/>
          </p:cNvSpPr>
          <p:nvPr>
            <p:ph type="ctrTitle"/>
          </p:nvPr>
        </p:nvSpPr>
        <p:spPr>
          <a:xfrm>
            <a:off x="685800" y="1908175"/>
            <a:ext cx="7772400" cy="1470025"/>
          </a:xfrm>
        </p:spPr>
        <p:txBody>
          <a:bodyPr anchor="ctr"/>
          <a:p>
            <a:pPr defTabSz="914400">
              <a:buNone/>
            </a:pPr>
            <a:r>
              <a:rPr lang="zh-CN" altLang="zh-CN" sz="4400" kern="1200" baseline="0">
                <a:latin typeface="+mj-lt"/>
                <a:ea typeface="+mj-ea"/>
                <a:cs typeface="+mj-cs"/>
              </a:rPr>
              <a:t>东方神韵——古典服饰中的美学元素</a:t>
            </a:r>
            <a:endParaRPr lang="zh-CN" altLang="zh-CN" sz="4400" kern="1200" baseline="0">
              <a:latin typeface="+mj-lt"/>
              <a:ea typeface="+mj-ea"/>
              <a:cs typeface="+mj-cs"/>
            </a:endParaRPr>
          </a:p>
        </p:txBody>
      </p:sp>
      <p:sp>
        <p:nvSpPr>
          <p:cNvPr id="3074" name="副标题 3074"/>
          <p:cNvSpPr>
            <a:spLocks noGrp="1"/>
          </p:cNvSpPr>
          <p:nvPr>
            <p:ph type="subTitle" idx="1"/>
          </p:nvPr>
        </p:nvSpPr>
        <p:spPr>
          <a:xfrm>
            <a:off x="1371600" y="3652838"/>
            <a:ext cx="6400800" cy="1752600"/>
          </a:xfrm>
        </p:spPr>
        <p:txBody>
          <a:bodyPr anchor="t"/>
          <a:p>
            <a:pPr defTabSz="914400"/>
            <a:r>
              <a:rPr lang="zh-CN" altLang="en-US" sz="2400" kern="1200" baseline="0">
                <a:latin typeface="+mn-lt"/>
                <a:ea typeface="+mn-ea"/>
                <a:cs typeface="+mn-cs"/>
              </a:rPr>
              <a:t>披罗衣之璀粲兮，珥瑶碧之华琚。</a:t>
            </a:r>
            <a:endParaRPr lang="zh-CN" altLang="en-US" sz="2400" kern="1200" baseline="0">
              <a:latin typeface="+mn-lt"/>
              <a:ea typeface="+mn-ea"/>
              <a:cs typeface="+mn-cs"/>
            </a:endParaRPr>
          </a:p>
          <a:p>
            <a:pPr defTabSz="914400"/>
            <a:r>
              <a:rPr lang="zh-CN" altLang="en-US" sz="2400" kern="1200" baseline="0">
                <a:latin typeface="+mn-lt"/>
                <a:ea typeface="+mn-ea"/>
                <a:cs typeface="+mn-cs"/>
              </a:rPr>
              <a:t>戴金翠之首饰，缀明珠以耀躯。</a:t>
            </a:r>
            <a:endParaRPr lang="zh-CN" altLang="en-US" sz="2400" kern="1200" baseline="0">
              <a:latin typeface="+mn-lt"/>
              <a:ea typeface="+mn-ea"/>
              <a:cs typeface="+mn-cs"/>
            </a:endParaRPr>
          </a:p>
          <a:p>
            <a:pPr defTabSz="914400"/>
            <a:r>
              <a:rPr lang="zh-CN" altLang="en-US" sz="2400" kern="1200" baseline="0">
                <a:latin typeface="+mn-lt"/>
                <a:ea typeface="+mn-ea"/>
                <a:cs typeface="+mn-cs"/>
              </a:rPr>
              <a:t>践远游之文履，曳雾绡之轻裾。</a:t>
            </a:r>
            <a:endParaRPr lang="zh-CN" altLang="en-US" sz="2400" kern="1200" baseline="0">
              <a:latin typeface="+mn-lt"/>
              <a:ea typeface="+mn-ea"/>
              <a:cs typeface="+mn-cs"/>
            </a:endParaRPr>
          </a:p>
          <a:p>
            <a:pPr defTabSz="914400"/>
            <a:r>
              <a:rPr lang="en-US" altLang="zh-CN" sz="2400" kern="1200" baseline="0">
                <a:latin typeface="+mn-lt"/>
                <a:ea typeface="+mn-ea"/>
                <a:cs typeface="+mn-cs"/>
              </a:rPr>
              <a:t>——</a:t>
            </a:r>
            <a:r>
              <a:rPr lang="zh-CN" altLang="en-US" sz="2400" kern="1200" baseline="0">
                <a:latin typeface="+mn-lt"/>
                <a:ea typeface="+mn-ea"/>
                <a:cs typeface="+mn-cs"/>
              </a:rPr>
              <a:t>曹植《洛神赋》</a:t>
            </a:r>
            <a:endParaRPr lang="zh-CN" altLang="en-US" sz="2400" kern="1200" baseline="0">
              <a:latin typeface="+mn-lt"/>
              <a:ea typeface="+mn-ea"/>
              <a:cs typeface="+mn-cs"/>
            </a:endParaRPr>
          </a:p>
          <a:p>
            <a:pPr defTabSz="914400"/>
            <a:endParaRPr lang="zh-CN" altLang="zh-CN" sz="3200" kern="1200" baseline="0">
              <a:latin typeface="+mn-lt"/>
              <a:ea typeface="+mn-ea"/>
              <a:cs typeface="+mn-cs"/>
            </a:endParaRPr>
          </a:p>
        </p:txBody>
      </p:sp>
      <p:sp>
        <p:nvSpPr>
          <p:cNvPr id="3075" name="文本框 1"/>
          <p:cNvSpPr txBox="1"/>
          <p:nvPr/>
        </p:nvSpPr>
        <p:spPr>
          <a:xfrm>
            <a:off x="7572375" y="6181725"/>
            <a:ext cx="1220788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刘金星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标题 1"/>
          <p:cNvSpPr>
            <a:spLocks noGrp="1"/>
          </p:cNvSpPr>
          <p:nvPr>
            <p:ph type="title"/>
          </p:nvPr>
        </p:nvSpPr>
        <p:spPr>
          <a:xfrm>
            <a:off x="347663" y="42863"/>
            <a:ext cx="8229600" cy="1143000"/>
          </a:xfrm>
        </p:spPr>
        <p:txBody>
          <a:bodyPr anchor="ctr"/>
          <a:p>
            <a:r>
              <a:rPr lang="en-US" altLang="zh-CN"/>
              <a:t>2.</a:t>
            </a:r>
            <a:r>
              <a:rPr lang="zh-CN" altLang="en-US"/>
              <a:t>色调绚丽</a:t>
            </a:r>
            <a:r>
              <a:rPr lang="en-US" altLang="zh-CN"/>
              <a:t>·</a:t>
            </a:r>
            <a:r>
              <a:rPr lang="zh-CN" altLang="en-US"/>
              <a:t>红裙</a:t>
            </a:r>
            <a:endParaRPr lang="zh-CN" altLang="en-US"/>
          </a:p>
        </p:txBody>
      </p:sp>
      <p:pic>
        <p:nvPicPr>
          <p:cNvPr id="16386" name="图片 1" descr="5_副本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7663" y="1117600"/>
            <a:ext cx="2852737" cy="54975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87" name="图片 2" descr="6_副本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513" y="1117600"/>
            <a:ext cx="1938337" cy="5461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88" name="图片 3" descr="7_副本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5338" y="1185863"/>
            <a:ext cx="2954337" cy="5429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4" name="内容占位符 2"/>
          <p:cNvSpPr>
            <a:spLocks noGrp="1"/>
          </p:cNvSpPr>
          <p:nvPr>
            <p:ph idx="1"/>
          </p:nvPr>
        </p:nvSpPr>
        <p:spPr>
          <a:xfrm>
            <a:off x="242888" y="1284288"/>
            <a:ext cx="8953500" cy="4525963"/>
          </a:xfrm>
        </p:spPr>
        <p:txBody>
          <a:bodyPr anchor="t"/>
          <a:p>
            <a:pPr fontAlgn="base"/>
            <a:r>
              <a:rPr lang="zh-CN" altLang="en-US" strike="noStrike" noProof="1"/>
              <a:t>花砖曾立摘花人，窣破</a:t>
            </a:r>
            <a:r>
              <a:rPr lang="zh-CN" altLang="en-US" strike="noStrike" noProof="1">
                <a:solidFill>
                  <a:srgbClr val="C00000"/>
                </a:solidFill>
              </a:rPr>
              <a:t>罗裙红</a:t>
            </a:r>
            <a:r>
              <a:rPr lang="zh-CN" altLang="en-US" strike="noStrike" noProof="1"/>
              <a:t>似火</a:t>
            </a:r>
            <a:r>
              <a:rPr lang="en-US" altLang="zh-CN" strike="noStrike" noProof="1"/>
              <a:t>——</a:t>
            </a:r>
            <a:r>
              <a:rPr lang="zh-CN" altLang="en-US" strike="noStrike" noProof="1"/>
              <a:t>元稹</a:t>
            </a:r>
            <a:endParaRPr lang="zh-CN" altLang="en-US" strike="noStrike" noProof="1"/>
          </a:p>
          <a:p>
            <a:pPr fontAlgn="base"/>
            <a:r>
              <a:rPr lang="zh-CN" altLang="en-US" strike="noStrike" noProof="1"/>
              <a:t>越女</a:t>
            </a:r>
            <a:r>
              <a:rPr lang="zh-CN" altLang="en-US" strike="noStrike" noProof="1">
                <a:solidFill>
                  <a:srgbClr val="C00000"/>
                </a:solidFill>
              </a:rPr>
              <a:t>红裙</a:t>
            </a:r>
            <a:r>
              <a:rPr lang="zh-CN" altLang="en-US" strike="noStrike" noProof="1"/>
              <a:t>湿，燕姬翠黛愁。</a:t>
            </a:r>
            <a:r>
              <a:rPr lang="en-US" altLang="zh-CN" strike="noStrike" noProof="1"/>
              <a:t>——</a:t>
            </a:r>
            <a:r>
              <a:rPr lang="zh-CN" altLang="en-US" strike="noStrike" noProof="1"/>
              <a:t>杜甫</a:t>
            </a:r>
            <a:endParaRPr lang="zh-CN" altLang="en-US" strike="noStrike" noProof="1"/>
          </a:p>
          <a:p>
            <a:pPr fontAlgn="base"/>
            <a:endParaRPr lang="zh-CN" altLang="en-US" strike="noStrike" noProof="1"/>
          </a:p>
          <a:p>
            <a:pPr marL="0" indent="0" fontAlgn="base">
              <a:buNone/>
            </a:pPr>
            <a:r>
              <a:rPr lang="zh-CN" altLang="en-US" strike="noStrike" noProof="1"/>
              <a:t>红粉青蛾映楚云，桃花马上</a:t>
            </a:r>
            <a:r>
              <a:rPr lang="zh-CN" altLang="en-US" strike="noStrike" noProof="1">
                <a:solidFill>
                  <a:srgbClr val="C00000"/>
                </a:solidFill>
              </a:rPr>
              <a:t>石榴裙</a:t>
            </a:r>
            <a:r>
              <a:rPr lang="zh-CN" altLang="en-US" strike="noStrike" noProof="1"/>
              <a:t>。</a:t>
            </a:r>
            <a:r>
              <a:rPr lang="en-US" altLang="zh-CN" strike="noStrike" noProof="1"/>
              <a:t>——张谓</a:t>
            </a:r>
            <a:endParaRPr lang="en-US" altLang="zh-CN" strike="noStrike" noProof="1"/>
          </a:p>
          <a:p>
            <a:pPr marL="0" indent="0" fontAlgn="base">
              <a:buNone/>
            </a:pPr>
            <a:r>
              <a:rPr lang="en-US" altLang="zh-CN" strike="noStrike" noProof="1"/>
              <a:t>不信比来长下泪，开箱验取</a:t>
            </a:r>
            <a:r>
              <a:rPr lang="en-US" altLang="zh-CN" strike="noStrike" noProof="1">
                <a:solidFill>
                  <a:srgbClr val="C00000"/>
                </a:solidFill>
              </a:rPr>
              <a:t>石榴裙</a:t>
            </a:r>
            <a:r>
              <a:rPr lang="en-US" altLang="zh-CN" strike="noStrike" noProof="1"/>
              <a:t>。——</a:t>
            </a:r>
            <a:r>
              <a:rPr lang="zh-CN" altLang="en-US" strike="noStrike" noProof="1"/>
              <a:t>武则天眉黛夺将萱草色，</a:t>
            </a:r>
            <a:r>
              <a:rPr lang="zh-CN" altLang="en-US" strike="noStrike" noProof="1">
                <a:solidFill>
                  <a:srgbClr val="C00000"/>
                </a:solidFill>
              </a:rPr>
              <a:t>红裙</a:t>
            </a:r>
            <a:r>
              <a:rPr lang="zh-CN" altLang="en-US" strike="noStrike" noProof="1"/>
              <a:t>妒杀石榴花。</a:t>
            </a:r>
            <a:r>
              <a:rPr lang="en-US" altLang="zh-CN" strike="noStrike" noProof="1"/>
              <a:t>——万楚</a:t>
            </a:r>
            <a:endParaRPr lang="en-US" altLang="zh-CN" strike="noStrike" noProof="1"/>
          </a:p>
          <a:p>
            <a:pPr marL="0" indent="0" fontAlgn="base">
              <a:buNone/>
            </a:pPr>
            <a:endParaRPr lang="zh-CN" altLang="en-US" strike="noStrike" noProof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8433" name="图片 5" descr="10_副本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5" y="2887663"/>
            <a:ext cx="5526088" cy="3813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434" name="标题 1"/>
          <p:cNvSpPr>
            <a:spLocks noGrp="1"/>
          </p:cNvSpPr>
          <p:nvPr>
            <p:ph type="title"/>
          </p:nvPr>
        </p:nvSpPr>
        <p:spPr>
          <a:xfrm>
            <a:off x="457200" y="109538"/>
            <a:ext cx="8229600" cy="1143000"/>
          </a:xfrm>
        </p:spPr>
        <p:txBody>
          <a:bodyPr anchor="ctr"/>
          <a:p>
            <a:r>
              <a:rPr lang="zh-CN" altLang="en-US"/>
              <a:t>碧裙（翠裙）</a:t>
            </a:r>
            <a:endParaRPr lang="zh-CN" altLang="en-US"/>
          </a:p>
        </p:txBody>
      </p:sp>
      <p:pic>
        <p:nvPicPr>
          <p:cNvPr id="18435" name="图片 6" descr="11_副本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313" y="111125"/>
            <a:ext cx="2690812" cy="66452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436" name="内容占位符 2"/>
          <p:cNvSpPr>
            <a:spLocks noGrp="1"/>
          </p:cNvSpPr>
          <p:nvPr>
            <p:ph idx="1"/>
          </p:nvPr>
        </p:nvSpPr>
        <p:spPr/>
        <p:txBody>
          <a:bodyPr anchor="t"/>
          <a:p>
            <a:r>
              <a:rPr lang="zh-CN" altLang="en-US"/>
              <a:t>最似孀闺少年妇，白妆素袖碧纱裙。</a:t>
            </a:r>
            <a:r>
              <a:rPr lang="en-US" altLang="zh-CN"/>
              <a:t>——</a:t>
            </a:r>
            <a:r>
              <a:rPr lang="zh-CN" altLang="en-US"/>
              <a:t>白居易</a:t>
            </a:r>
            <a:endParaRPr lang="zh-CN" altLang="en-US"/>
          </a:p>
          <a:p>
            <a:r>
              <a:rPr lang="zh-CN" altLang="en-US"/>
              <a:t>莫似湘妃泪，斑斑点翠裙。</a:t>
            </a:r>
            <a:r>
              <a:rPr lang="en-US" altLang="zh-CN"/>
              <a:t>——卢仝</a:t>
            </a:r>
            <a:endParaRPr lang="en-US" altLang="zh-CN"/>
          </a:p>
          <a:p>
            <a:r>
              <a:rPr lang="en-US" altLang="zh-CN"/>
              <a:t>宝钿香蛾翡翠裙，装成掩泣欲行云。——戎昱</a:t>
            </a:r>
            <a:endParaRPr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en-US" altLang="zh-CN"/>
              <a:t>3.</a:t>
            </a:r>
            <a:r>
              <a:rPr lang="zh-CN" altLang="en-US"/>
              <a:t>装饰创新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fontAlgn="base"/>
            <a:r>
              <a:rPr lang="zh-CN" altLang="en-US" strike="noStrike" noProof="1"/>
              <a:t>百鸟毛裙</a:t>
            </a:r>
            <a:endParaRPr lang="zh-CN" altLang="en-US" strike="noStrike" noProof="1"/>
          </a:p>
          <a:p>
            <a:pPr marL="0" indent="0" fontAlgn="base">
              <a:buNone/>
            </a:pPr>
            <a:r>
              <a:rPr lang="zh-CN" altLang="en-US" strike="noStrike" noProof="1"/>
              <a:t>      </a:t>
            </a:r>
            <a:r>
              <a:rPr lang="en-US" altLang="zh-CN" strike="noStrike" noProof="1"/>
              <a:t>“</a:t>
            </a:r>
            <a:r>
              <a:rPr lang="zh-CN" altLang="en-US" strike="noStrike" noProof="1"/>
              <a:t>安乐公主使尚方合百鸟毛织二裙，正视为一色，傍视为一色，日中为一色，影中为一色，而百鸟之状皆见。</a:t>
            </a:r>
            <a:r>
              <a:rPr lang="en-US" altLang="zh-CN" strike="noStrike" noProof="1"/>
              <a:t>”——《新唐书·五行志》</a:t>
            </a:r>
            <a:endParaRPr lang="en-US" altLang="zh-CN" strike="noStrike" noProof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29" name="标题 1"/>
          <p:cNvSpPr>
            <a:spLocks noGrp="1"/>
          </p:cNvSpPr>
          <p:nvPr>
            <p:ph type="title"/>
          </p:nvPr>
        </p:nvSpPr>
        <p:spPr>
          <a:xfrm>
            <a:off x="457200" y="220663"/>
            <a:ext cx="8229600" cy="1143000"/>
          </a:xfrm>
        </p:spPr>
        <p:txBody>
          <a:bodyPr anchor="ctr"/>
          <a:p>
            <a:r>
              <a:rPr lang="zh-CN" altLang="en-US"/>
              <a:t>发饰</a:t>
            </a:r>
            <a:br>
              <a:rPr lang="zh-CN" altLang="en-US"/>
            </a:br>
            <a:r>
              <a:rPr lang="zh-CN" altLang="zh-CN"/>
              <a:t>①鬟         </a:t>
            </a:r>
            <a:r>
              <a:rPr lang="zh-CN" altLang="en-US"/>
              <a:t>②</a:t>
            </a:r>
            <a:r>
              <a:rPr lang="en-US" altLang="zh-CN"/>
              <a:t>髻</a:t>
            </a:r>
            <a:endParaRPr lang="en-US" altLang="zh-CN"/>
          </a:p>
        </p:txBody>
      </p:sp>
      <p:pic>
        <p:nvPicPr>
          <p:cNvPr id="22530" name="内容占位符 -2147482619" descr="88_8937447_b50cf2978a99877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8425" y="1543050"/>
            <a:ext cx="8945563" cy="1071563"/>
          </a:xfrm>
        </p:spPr>
      </p:pic>
      <p:sp>
        <p:nvSpPr>
          <p:cNvPr id="22531" name="文本框 99"/>
          <p:cNvSpPr txBox="1"/>
          <p:nvPr/>
        </p:nvSpPr>
        <p:spPr>
          <a:xfrm>
            <a:off x="3125788" y="4214813"/>
            <a:ext cx="591820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3200">
                <a:solidFill>
                  <a:srgbClr val="333333"/>
                </a:solidFill>
                <a:latin typeface="Tahoma" panose="020B0604030504040204" charset="0"/>
                <a:ea typeface="宋体" panose="02010600030101010101" pitchFamily="2" charset="-122"/>
              </a:rPr>
              <a:t>半翻髻、云髻、盘桓髻、惊鹄髻、倭堕髻、双环望仙髻、乌蛮髻、回鹘髻等数十种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2532" name="图片 11" descr="唐朝男女服饰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987675"/>
            <a:ext cx="2570163" cy="37052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553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/>
              <a:t>面饰</a:t>
            </a:r>
            <a:br>
              <a:rPr lang="zh-CN" altLang="en-US"/>
            </a:br>
            <a:r>
              <a:rPr lang="zh-CN" altLang="en-US" sz="3200"/>
              <a:t>浓艳、大胆、奢华、标新立异</a:t>
            </a:r>
            <a:endParaRPr lang="zh-CN" altLang="en-US" sz="3200"/>
          </a:p>
        </p:txBody>
      </p:sp>
      <p:pic>
        <p:nvPicPr>
          <p:cNvPr id="23554" name="内容占位符 -2147482620" descr="88_8937447_be6f571aa88d44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57200" y="1544638"/>
            <a:ext cx="8140700" cy="1422400"/>
          </a:xfrm>
        </p:spPr>
      </p:pic>
      <p:sp>
        <p:nvSpPr>
          <p:cNvPr id="23555" name="文本框 1"/>
          <p:cNvSpPr txBox="1"/>
          <p:nvPr/>
        </p:nvSpPr>
        <p:spPr>
          <a:xfrm>
            <a:off x="382588" y="3300413"/>
            <a:ext cx="8099425" cy="1476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“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贵妃每至夏日，常衣轻绡，使侍儿交扇鼓风，犹不解其热，每有汗出，红腻而多香，或拭之于巾帕之上，其色如桃红也。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”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《开元天宝遗事》）</a:t>
            </a:r>
            <a:endParaRPr lang="zh-CN" altLang="zh-CN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zh-CN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舞来汗湿罗衣徹，楼上人扶下玉梯。归到院中重洗面，金盆水里泼红泥。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——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王建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7" name="标题 1"/>
          <p:cNvSpPr>
            <a:spLocks noGrp="1"/>
          </p:cNvSpPr>
          <p:nvPr>
            <p:ph type="title"/>
          </p:nvPr>
        </p:nvSpPr>
        <p:spPr>
          <a:xfrm>
            <a:off x="2620963" y="168275"/>
            <a:ext cx="3754437" cy="1143000"/>
          </a:xfrm>
        </p:spPr>
        <p:txBody>
          <a:bodyPr anchor="ctr"/>
          <a:p>
            <a:r>
              <a:rPr lang="zh-CN" altLang="en-US"/>
              <a:t>画眉</a:t>
            </a:r>
            <a:endParaRPr lang="zh-CN" altLang="en-US"/>
          </a:p>
        </p:txBody>
      </p:sp>
      <p:pic>
        <p:nvPicPr>
          <p:cNvPr id="24578" name="图片 17" descr="唐朝男女服饰"/>
          <p:cNvPicPr>
            <a:picLocks noGrp="1" noChangeAspect="1"/>
          </p:cNvPicPr>
          <p:nvPr>
            <p:ph idx="1"/>
          </p:nvPr>
        </p:nvPicPr>
        <p:blipFill>
          <a:blip r:embed="rId1"/>
          <a:srcRect l="198" t="-29" r="-177" b="45679"/>
          <a:stretch>
            <a:fillRect/>
          </a:stretch>
        </p:blipFill>
        <p:spPr>
          <a:xfrm>
            <a:off x="280988" y="1033463"/>
            <a:ext cx="3446462" cy="4319587"/>
          </a:xfrm>
        </p:spPr>
      </p:pic>
      <p:pic>
        <p:nvPicPr>
          <p:cNvPr id="24579" name="图片 17" descr="唐朝男女服饰"/>
          <p:cNvPicPr>
            <a:picLocks noChangeAspect="1"/>
          </p:cNvPicPr>
          <p:nvPr/>
        </p:nvPicPr>
        <p:blipFill>
          <a:blip r:embed="rId1"/>
          <a:srcRect t="54349" r="-221"/>
          <a:stretch>
            <a:fillRect/>
          </a:stretch>
        </p:blipFill>
        <p:spPr>
          <a:xfrm>
            <a:off x="3783013" y="1733550"/>
            <a:ext cx="3506787" cy="3683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0" name="图片 3" descr="3_副本"/>
          <p:cNvPicPr>
            <a:picLocks noGrp="1" noChangeAspect="1"/>
          </p:cNvPicPr>
          <p:nvPr/>
        </p:nvPicPr>
        <p:blipFill>
          <a:blip r:embed="rId2"/>
          <a:srcRect l="21774" t="732" r="35960" b="72772"/>
          <a:stretch>
            <a:fillRect/>
          </a:stretch>
        </p:blipFill>
        <p:spPr>
          <a:xfrm>
            <a:off x="7289800" y="1844675"/>
            <a:ext cx="1819275" cy="17208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5601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/>
              <a:t>花钿</a:t>
            </a:r>
            <a:endParaRPr lang="zh-CN" altLang="en-US"/>
          </a:p>
        </p:txBody>
      </p:sp>
      <p:sp>
        <p:nvSpPr>
          <p:cNvPr id="25602" name="内容占位符 2"/>
          <p:cNvSpPr>
            <a:spLocks noGrp="1"/>
          </p:cNvSpPr>
          <p:nvPr>
            <p:ph idx="1"/>
          </p:nvPr>
        </p:nvSpPr>
        <p:spPr>
          <a:xfrm>
            <a:off x="503238" y="1308100"/>
            <a:ext cx="8229600" cy="4525963"/>
          </a:xfrm>
        </p:spPr>
        <p:txBody>
          <a:bodyPr anchor="t"/>
          <a:p>
            <a:r>
              <a:rPr lang="zh-CN" altLang="en-US"/>
              <a:t>脸上金霞钿，眉间翠钿深。</a:t>
            </a:r>
            <a:r>
              <a:rPr lang="en-US" altLang="zh-CN"/>
              <a:t>——温庭筠</a:t>
            </a:r>
            <a:endParaRPr lang="en-US" altLang="zh-CN"/>
          </a:p>
        </p:txBody>
      </p:sp>
      <p:pic>
        <p:nvPicPr>
          <p:cNvPr id="25603" name="内容占位符 3"/>
          <p:cNvPicPr>
            <a:picLocks noChangeAspect="1"/>
          </p:cNvPicPr>
          <p:nvPr/>
        </p:nvPicPr>
        <p:blipFill>
          <a:blip r:embed="rId1"/>
          <a:srcRect t="11244" r="2052" b="19434"/>
          <a:stretch>
            <a:fillRect/>
          </a:stretch>
        </p:blipFill>
        <p:spPr>
          <a:xfrm>
            <a:off x="39688" y="1990725"/>
            <a:ext cx="8693150" cy="46148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5" name="标题 1"/>
          <p:cNvSpPr>
            <a:spLocks noGrp="1"/>
          </p:cNvSpPr>
          <p:nvPr>
            <p:ph type="title"/>
          </p:nvPr>
        </p:nvSpPr>
        <p:spPr>
          <a:xfrm>
            <a:off x="457200" y="19050"/>
            <a:ext cx="8229600" cy="1143000"/>
          </a:xfrm>
        </p:spPr>
        <p:txBody>
          <a:bodyPr anchor="ctr"/>
          <a:p>
            <a:r>
              <a:rPr lang="zh-CN" altLang="en-US"/>
              <a:t>额黄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23838" y="904875"/>
            <a:ext cx="8983663" cy="4525963"/>
          </a:xfrm>
        </p:spPr>
        <p:txBody>
          <a:bodyPr/>
          <a:p>
            <a:pPr marL="0" indent="0" fontAlgn="base">
              <a:buNone/>
            </a:pPr>
            <a:r>
              <a:rPr lang="zh-CN" altLang="en-US" strike="noStrike" noProof="1"/>
              <a:t>以黄物涂面如金，谓之佛妆。</a:t>
            </a:r>
            <a:endParaRPr lang="zh-CN" altLang="en-US" strike="noStrike" noProof="1"/>
          </a:p>
          <a:p>
            <a:pPr fontAlgn="base"/>
            <a:r>
              <a:rPr lang="zh-CN" altLang="en-US" strike="noStrike" noProof="1"/>
              <a:t>何处拂胸资粉蝶，几时额黄籍蜂黄。</a:t>
            </a:r>
            <a:r>
              <a:rPr lang="en-US" altLang="zh-CN" strike="noStrike" noProof="1"/>
              <a:t>——</a:t>
            </a:r>
            <a:r>
              <a:rPr lang="zh-CN" altLang="en-US" sz="2400" strike="noStrike" noProof="1"/>
              <a:t>李商隐</a:t>
            </a:r>
            <a:endParaRPr lang="zh-CN" altLang="en-US" sz="2400" strike="noStrike" noProof="1"/>
          </a:p>
          <a:p>
            <a:pPr fontAlgn="base"/>
            <a:r>
              <a:rPr lang="zh-CN" altLang="en-US" strike="noStrike" noProof="1"/>
              <a:t>云髻几迷芳草蝶，额黄无限夕阳山。</a:t>
            </a:r>
            <a:r>
              <a:rPr lang="en-US" altLang="zh-CN" strike="noStrike" noProof="1"/>
              <a:t>——</a:t>
            </a:r>
            <a:r>
              <a:rPr lang="zh-CN" altLang="en-US" sz="2400" strike="noStrike" noProof="1"/>
              <a:t>温庭筠</a:t>
            </a:r>
            <a:endParaRPr lang="zh-CN" altLang="en-US" sz="2400" strike="noStrike" noProof="1"/>
          </a:p>
        </p:txBody>
      </p:sp>
      <p:pic>
        <p:nvPicPr>
          <p:cNvPr id="26627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7000" y="2755900"/>
            <a:ext cx="3455988" cy="39830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49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/>
              <a:t>斜红</a:t>
            </a:r>
            <a:endParaRPr lang="zh-CN" altLang="en-US"/>
          </a:p>
        </p:txBody>
      </p:sp>
      <p:pic>
        <p:nvPicPr>
          <p:cNvPr id="27650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08288" y="1600200"/>
            <a:ext cx="3898900" cy="5005388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9697" name="标题 1"/>
          <p:cNvSpPr>
            <a:spLocks noGrp="1"/>
          </p:cNvSpPr>
          <p:nvPr>
            <p:ph type="title"/>
          </p:nvPr>
        </p:nvSpPr>
        <p:spPr>
          <a:xfrm>
            <a:off x="457200" y="41275"/>
            <a:ext cx="8229600" cy="831850"/>
          </a:xfrm>
        </p:spPr>
        <p:txBody>
          <a:bodyPr anchor="ctr"/>
          <a:p>
            <a:r>
              <a:rPr lang="zh-CN" altLang="en-US"/>
              <a:t>点唇</a:t>
            </a:r>
            <a:endParaRPr lang="zh-CN" altLang="en-US"/>
          </a:p>
        </p:txBody>
      </p:sp>
      <p:sp>
        <p:nvSpPr>
          <p:cNvPr id="29698" name="内容占位符 2"/>
          <p:cNvSpPr>
            <a:spLocks noGrp="1"/>
          </p:cNvSpPr>
          <p:nvPr>
            <p:ph idx="1"/>
          </p:nvPr>
        </p:nvSpPr>
        <p:spPr>
          <a:xfrm>
            <a:off x="139700" y="1417638"/>
            <a:ext cx="8645525" cy="5027612"/>
          </a:xfrm>
        </p:spPr>
        <p:txBody>
          <a:bodyPr anchor="t"/>
          <a:p>
            <a:r>
              <a:rPr lang="zh-CN" altLang="en-US"/>
              <a:t>“（ 唐 ）僖昭时，都倡家竞事妆唇。女性以此分妍与否。其点注之工，名字差繁。其略有胭脂晕品、</a:t>
            </a:r>
            <a:r>
              <a:rPr lang="zh-CN" altLang="en-US">
                <a:solidFill>
                  <a:srgbClr val="C00000"/>
                </a:solidFill>
              </a:rPr>
              <a:t>石榴娇、大红春、小红春、嫩吴香、半边娇、万金红、圣檀心、露珠儿、内家圆、天宫巧、洛儿殷、淡红心、腥腥晕、小朱龙、格双唐、眉花奴</a:t>
            </a:r>
            <a:r>
              <a:rPr lang="zh-CN" altLang="en-US"/>
              <a:t>样子”</a:t>
            </a:r>
            <a:r>
              <a:rPr lang="en-US" altLang="zh-CN"/>
              <a:t>——</a:t>
            </a:r>
            <a:r>
              <a:rPr lang="zh-CN" altLang="en-US"/>
              <a:t>宋</a:t>
            </a:r>
            <a:r>
              <a:rPr lang="en-US" altLang="zh-CN"/>
              <a:t>·</a:t>
            </a:r>
            <a:r>
              <a:rPr lang="zh-CN" altLang="en-US"/>
              <a:t>陶穀《清异录》</a:t>
            </a:r>
            <a:endParaRPr lang="en-US" altLang="zh-CN"/>
          </a:p>
        </p:txBody>
      </p:sp>
      <p:pic>
        <p:nvPicPr>
          <p:cNvPr id="29699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8738" y="873125"/>
            <a:ext cx="4114800" cy="58610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endParaRPr lang="zh-CN" altLang="en-US"/>
          </a:p>
        </p:txBody>
      </p:sp>
      <p:sp>
        <p:nvSpPr>
          <p:cNvPr id="4098" name="内容占位符 2"/>
          <p:cNvSpPr>
            <a:spLocks noGrp="1"/>
          </p:cNvSpPr>
          <p:nvPr>
            <p:ph idx="1"/>
          </p:nvPr>
        </p:nvSpPr>
        <p:spPr/>
        <p:txBody>
          <a:bodyPr anchor="t"/>
          <a:p>
            <a:pPr marL="0" indent="0">
              <a:buNone/>
            </a:pPr>
            <a:endParaRPr lang="zh-CN" altLang="en-US" dirty="0">
              <a:latin typeface="楷体_GB2312" pitchFamily="49" charset="-122"/>
              <a:ea typeface="楷体_GB2312" pitchFamily="49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楷体_GB2312" pitchFamily="49" charset="-122"/>
                <a:ea typeface="楷体_GB2312" pitchFamily="49" charset="-122"/>
              </a:rPr>
              <a:t>   中国有服章之美，谓之华，有礼仪之大，故称夏</a:t>
            </a:r>
            <a:r>
              <a:rPr lang="zh-CN" altLang="en-US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。</a:t>
            </a:r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——</a:t>
            </a:r>
            <a:r>
              <a:rPr lang="en-US" altLang="zh-CN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《</a:t>
            </a:r>
            <a:r>
              <a:rPr lang="zh-CN" altLang="en-US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左传注疏</a:t>
            </a:r>
            <a:r>
              <a:rPr lang="en-US" altLang="zh-CN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》</a:t>
            </a:r>
            <a:endParaRPr lang="en-US" altLang="zh-CN" dirty="0">
              <a:latin typeface="楷体_GB2312" pitchFamily="49" charset="-122"/>
              <a:ea typeface="楷体_GB2312" pitchFamily="49" charset="-122"/>
              <a:sym typeface="宋体" panose="02010600030101010101" pitchFamily="2" charset="-122"/>
            </a:endParaRPr>
          </a:p>
          <a:p>
            <a:pPr marL="0" indent="0">
              <a:buNone/>
            </a:pPr>
            <a:endParaRPr lang="zh-CN" altLang="en-US" dirty="0">
              <a:latin typeface="楷体_GB2312" pitchFamily="49" charset="-122"/>
              <a:ea typeface="楷体_GB2312" pitchFamily="49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楷体_GB2312" pitchFamily="49" charset="-122"/>
                <a:ea typeface="楷体_GB2312" pitchFamily="49" charset="-122"/>
              </a:rPr>
              <a:t>   盖中国之所以为中国者，以有礼义之风，衣冠文物之美也。</a:t>
            </a:r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——</a:t>
            </a:r>
            <a:r>
              <a:rPr lang="en-US" altLang="zh-CN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《</a:t>
            </a:r>
            <a:r>
              <a:rPr lang="zh-CN" altLang="en-US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明实录</a:t>
            </a:r>
            <a:r>
              <a:rPr lang="en-US" altLang="zh-CN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·</a:t>
            </a:r>
            <a:r>
              <a:rPr lang="zh-CN" altLang="en-US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武宗实录</a:t>
            </a:r>
            <a:r>
              <a:rPr lang="en-US" altLang="zh-CN" dirty="0"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》</a:t>
            </a:r>
            <a:endParaRPr lang="zh-CN" altLang="en-US" dirty="0">
              <a:latin typeface="楷体_GB2312" pitchFamily="49" charset="-122"/>
              <a:ea typeface="楷体_GB2312" pitchFamily="49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1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/>
              <a:t>胡妆</a:t>
            </a:r>
            <a:br>
              <a:rPr lang="zh-CN" altLang="en-US"/>
            </a:br>
            <a:r>
              <a:rPr lang="zh-CN" altLang="en-US"/>
              <a:t>时世妆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8175" y="1643063"/>
            <a:ext cx="8229600" cy="4525963"/>
          </a:xfrm>
        </p:spPr>
        <p:txBody>
          <a:bodyPr/>
          <a:p>
            <a:pPr fontAlgn="base"/>
            <a:r>
              <a:rPr lang="zh-CN" altLang="en-US" strike="noStrike" noProof="1"/>
              <a:t>时世妆，时世妆，出自城中传四方。</a:t>
            </a:r>
            <a:endParaRPr lang="zh-CN" altLang="en-US" strike="noStrike" noProof="1"/>
          </a:p>
          <a:p>
            <a:pPr fontAlgn="base"/>
            <a:r>
              <a:rPr lang="zh-CN" altLang="en-US" strike="noStrike" noProof="1"/>
              <a:t>时世流行无远近，腮不施朱面无粉。</a:t>
            </a:r>
            <a:endParaRPr lang="zh-CN" altLang="en-US" strike="noStrike" noProof="1"/>
          </a:p>
          <a:p>
            <a:pPr fontAlgn="base"/>
            <a:r>
              <a:rPr lang="zh-CN" altLang="en-US" strike="noStrike" noProof="1"/>
              <a:t>乌膏注唇唇似泥，双眉画作八字低。</a:t>
            </a:r>
            <a:endParaRPr lang="zh-CN" altLang="en-US" strike="noStrike" noProof="1"/>
          </a:p>
          <a:p>
            <a:pPr fontAlgn="base"/>
            <a:r>
              <a:rPr lang="zh-CN" altLang="en-US" strike="noStrike" noProof="1"/>
              <a:t>妍媸黑白失本态，妆成尽似含悲啼。</a:t>
            </a:r>
            <a:endParaRPr lang="zh-CN" altLang="en-US" strike="noStrike" noProof="1"/>
          </a:p>
          <a:p>
            <a:pPr fontAlgn="base"/>
            <a:r>
              <a:rPr lang="zh-CN" altLang="en-US" strike="noStrike" noProof="1"/>
              <a:t>圆鬟无鬓堆髻样，斜红不晕赭面状。</a:t>
            </a:r>
            <a:endParaRPr lang="zh-CN" altLang="en-US" strike="noStrike" noProof="1"/>
          </a:p>
          <a:p>
            <a:pPr fontAlgn="base"/>
            <a:r>
              <a:rPr lang="zh-CN" altLang="en-US" strike="noStrike" noProof="1"/>
              <a:t>昔闻被发伊川中，辛有见之知有戎。</a:t>
            </a:r>
            <a:endParaRPr lang="zh-CN" altLang="en-US" strike="noStrike" noProof="1"/>
          </a:p>
          <a:p>
            <a:pPr fontAlgn="base"/>
            <a:r>
              <a:rPr lang="zh-CN" altLang="en-US" strike="noStrike" noProof="1"/>
              <a:t>元和妆梳君记取，髻堆面赭非华风。</a:t>
            </a:r>
            <a:endParaRPr lang="zh-CN" altLang="en-US" strike="noStrike" noProof="1"/>
          </a:p>
          <a:p>
            <a:pPr marL="0" indent="0" algn="r" fontAlgn="base">
              <a:buNone/>
            </a:pPr>
            <a:r>
              <a:rPr lang="en-US" altLang="zh-CN" strike="noStrike" noProof="1"/>
              <a:t>——</a:t>
            </a:r>
            <a:r>
              <a:rPr lang="zh-CN" altLang="en-US" strike="noStrike" noProof="1"/>
              <a:t>白居易</a:t>
            </a:r>
            <a:endParaRPr lang="zh-CN" altLang="en-US" strike="noStrike" noProof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745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/>
              <a:t>总结</a:t>
            </a:r>
            <a:endParaRPr lang="zh-CN" altLang="en-US"/>
          </a:p>
        </p:txBody>
      </p:sp>
      <p:sp>
        <p:nvSpPr>
          <p:cNvPr id="31746" name="内容占位符 2"/>
          <p:cNvSpPr>
            <a:spLocks noGrp="1"/>
          </p:cNvSpPr>
          <p:nvPr>
            <p:ph idx="1"/>
          </p:nvPr>
        </p:nvSpPr>
        <p:spPr/>
        <p:txBody>
          <a:bodyPr anchor="t"/>
          <a:p>
            <a:r>
              <a:rPr lang="zh-CN" altLang="en-US"/>
              <a:t>唐代女性时尚的主要潮流是：由遮蔽而趋暴露(样式)，由简单而趋复杂(花纹、妆饰)，由简朴而趋奢华(服装风格)，由清秀而趋丰腴(身材和体型)。</a:t>
            </a:r>
            <a:endParaRPr lang="zh-CN" altLang="en-US"/>
          </a:p>
          <a:p>
            <a:r>
              <a:rPr lang="zh-CN" altLang="en-US"/>
              <a:t>生活在封建社会思想解放巅峰阶段的唐代女性，她们以极大的胆略和气魄，求新求异，追求着前人不敢问津的美学领域。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内容占位符 2"/>
          <p:cNvSpPr>
            <a:spLocks noGrp="1"/>
          </p:cNvSpPr>
          <p:nvPr>
            <p:ph idx="1"/>
          </p:nvPr>
        </p:nvSpPr>
        <p:spPr>
          <a:xfrm>
            <a:off x="292100" y="1685925"/>
            <a:ext cx="8229600" cy="2924175"/>
          </a:xfrm>
        </p:spPr>
        <p:txBody>
          <a:bodyPr anchor="t"/>
          <a:p>
            <a:r>
              <a:rPr lang="en-US" altLang="zh-CN" sz="2800"/>
              <a:t>       </a:t>
            </a:r>
            <a:r>
              <a:rPr lang="zh-CN" altLang="en-US" sz="2800"/>
              <a:t>夫百物朝夕所见者，人皆不注视也，及睹其异者，则共观而言之</a:t>
            </a:r>
            <a:r>
              <a:rPr lang="en-US" altLang="zh-CN" sz="2800"/>
              <a:t>……</a:t>
            </a:r>
            <a:r>
              <a:rPr lang="zh-CN" altLang="en-US" sz="2800"/>
              <a:t> 若皆与世沉浮，不自树立，绝不为当时所怪， 亦必无后世之传也</a:t>
            </a:r>
            <a:r>
              <a:rPr lang="en-US" altLang="zh-CN" sz="2800"/>
              <a:t>……</a:t>
            </a:r>
            <a:r>
              <a:rPr lang="zh-CN" altLang="en-US" sz="2800"/>
              <a:t>若圣人之道，不用文则已，用则必尚其能者，能者非他， 能自树立，不因循者是也。有文字来，谁不为文，然其存于今者，必其能者也。 顾常以此为说耳。</a:t>
            </a:r>
            <a:r>
              <a:rPr lang="en-US" altLang="zh-CN" sz="2800"/>
              <a:t>——</a:t>
            </a:r>
            <a:r>
              <a:rPr lang="zh-CN" altLang="en-US" sz="2800"/>
              <a:t>韩愈</a:t>
            </a:r>
            <a:endParaRPr lang="zh-CN" altLang="en-US" sz="2800"/>
          </a:p>
        </p:txBody>
      </p:sp>
      <p:sp>
        <p:nvSpPr>
          <p:cNvPr id="6146" name="文本框 99"/>
          <p:cNvSpPr txBox="1"/>
          <p:nvPr/>
        </p:nvSpPr>
        <p:spPr>
          <a:xfrm>
            <a:off x="2616200" y="396875"/>
            <a:ext cx="5080000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4400">
                <a:latin typeface="宋体" panose="02010600030101010101" pitchFamily="2" charset="-122"/>
                <a:ea typeface="宋体" panose="02010600030101010101" pitchFamily="2" charset="-122"/>
              </a:rPr>
              <a:t>唐代美学思潮</a:t>
            </a:r>
            <a:endParaRPr lang="zh-CN" altLang="en-US" sz="4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147" name="文本框 1"/>
          <p:cNvSpPr txBox="1"/>
          <p:nvPr/>
        </p:nvSpPr>
        <p:spPr>
          <a:xfrm>
            <a:off x="2305050" y="5130800"/>
            <a:ext cx="5530850" cy="644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3600">
                <a:latin typeface="Arial" panose="020B0604020202020204" pitchFamily="34" charset="0"/>
                <a:ea typeface="宋体" panose="02010600030101010101" pitchFamily="2" charset="-122"/>
              </a:rPr>
              <a:t>创新精神的时代折光</a:t>
            </a:r>
            <a:endParaRPr lang="zh-CN" altLang="en-US" sz="36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/>
              <a:t>唐代女性服饰</a:t>
            </a:r>
            <a:endParaRPr lang="zh-CN" altLang="en-US"/>
          </a:p>
        </p:txBody>
      </p:sp>
      <p:sp>
        <p:nvSpPr>
          <p:cNvPr id="8194" name="内容占位符 2"/>
          <p:cNvSpPr>
            <a:spLocks noGrp="1"/>
          </p:cNvSpPr>
          <p:nvPr>
            <p:ph idx="1"/>
          </p:nvPr>
        </p:nvSpPr>
        <p:spPr/>
        <p:txBody>
          <a:bodyPr anchor="t"/>
          <a:p>
            <a:r>
              <a:rPr lang="zh-CN" altLang="en-US"/>
              <a:t>款式众多</a:t>
            </a:r>
            <a:endParaRPr lang="zh-CN" altLang="en-US"/>
          </a:p>
          <a:p>
            <a:r>
              <a:rPr lang="zh-CN" altLang="en-US"/>
              <a:t>色调艳丽</a:t>
            </a:r>
            <a:endParaRPr lang="zh-CN" altLang="en-US"/>
          </a:p>
          <a:p>
            <a:r>
              <a:rPr lang="zh-CN" altLang="en-US"/>
              <a:t>装饰创新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7" name="内容占位符 2"/>
          <p:cNvSpPr>
            <a:spLocks noGrp="1"/>
          </p:cNvSpPr>
          <p:nvPr>
            <p:ph idx="1"/>
          </p:nvPr>
        </p:nvSpPr>
        <p:spPr>
          <a:xfrm>
            <a:off x="-17462" y="1492250"/>
            <a:ext cx="8982075" cy="4527550"/>
          </a:xfrm>
        </p:spPr>
        <p:txBody>
          <a:bodyPr anchor="t"/>
          <a:p>
            <a:r>
              <a:rPr lang="zh-CN" altLang="en-US"/>
              <a:t>裙拖六幅湘江水。</a:t>
            </a:r>
            <a:r>
              <a:rPr lang="en-US" altLang="zh-CN"/>
              <a:t>—— </a:t>
            </a:r>
            <a:r>
              <a:rPr lang="en-US" altLang="zh-CN" sz="2400"/>
              <a:t>李群玉</a:t>
            </a:r>
            <a:endParaRPr lang="zh-CN" altLang="en-US"/>
          </a:p>
          <a:p>
            <a:r>
              <a:rPr lang="zh-CN" altLang="en-US"/>
              <a:t>坐时衣带萦纤草，行即裙裾扫落梅。</a:t>
            </a:r>
            <a:r>
              <a:rPr lang="en-US" altLang="zh-CN"/>
              <a:t>——</a:t>
            </a:r>
            <a:r>
              <a:rPr lang="zh-CN" altLang="en-US" sz="2400"/>
              <a:t>孟浩然</a:t>
            </a:r>
            <a:endParaRPr lang="zh-CN" altLang="en-US" sz="2400"/>
          </a:p>
          <a:p>
            <a:endParaRPr lang="zh-CN" altLang="en-US"/>
          </a:p>
        </p:txBody>
      </p:sp>
      <p:sp>
        <p:nvSpPr>
          <p:cNvPr id="9218" name="标题 1"/>
          <p:cNvSpPr>
            <a:spLocks noGrp="1"/>
          </p:cNvSpPr>
          <p:nvPr>
            <p:ph type="title"/>
          </p:nvPr>
        </p:nvSpPr>
        <p:spPr>
          <a:xfrm>
            <a:off x="604838" y="349250"/>
            <a:ext cx="8229600" cy="1143000"/>
          </a:xfrm>
        </p:spPr>
        <p:txBody>
          <a:bodyPr anchor="ctr"/>
          <a:p>
            <a:r>
              <a:rPr lang="en-US" altLang="zh-CN"/>
              <a:t>1.</a:t>
            </a:r>
            <a:r>
              <a:rPr lang="zh-CN" altLang="en-US"/>
              <a:t>款式众多</a:t>
            </a:r>
            <a:r>
              <a:rPr lang="en-US" altLang="zh-CN"/>
              <a:t>·</a:t>
            </a:r>
            <a:br>
              <a:rPr lang="zh-CN" altLang="en-US"/>
            </a:br>
            <a:r>
              <a:rPr lang="zh-CN" altLang="en-US"/>
              <a:t>裙据曳地</a:t>
            </a:r>
            <a:endParaRPr lang="zh-CN" altLang="en-US"/>
          </a:p>
        </p:txBody>
      </p:sp>
      <p:pic>
        <p:nvPicPr>
          <p:cNvPr id="9219" name="图片 2" descr="簪花仕女图1"/>
          <p:cNvPicPr>
            <a:picLocks noChangeAspect="1"/>
          </p:cNvPicPr>
          <p:nvPr/>
        </p:nvPicPr>
        <p:blipFill>
          <a:blip r:embed="rId1"/>
          <a:srcRect l="7317" t="1993" r="69742" b="5571"/>
          <a:stretch>
            <a:fillRect/>
          </a:stretch>
        </p:blipFill>
        <p:spPr>
          <a:xfrm>
            <a:off x="1336675" y="2566988"/>
            <a:ext cx="3598863" cy="40417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20" name="图片 4" descr="4"/>
          <p:cNvPicPr>
            <a:picLocks noChangeAspect="1"/>
          </p:cNvPicPr>
          <p:nvPr/>
        </p:nvPicPr>
        <p:blipFill>
          <a:blip r:embed="rId2"/>
          <a:srcRect l="28268" t="13678" r="943" b="16220"/>
          <a:stretch>
            <a:fillRect/>
          </a:stretch>
        </p:blipFill>
        <p:spPr>
          <a:xfrm rot="5400000">
            <a:off x="4745038" y="3124200"/>
            <a:ext cx="4246562" cy="31543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5" name="标题 1"/>
          <p:cNvSpPr>
            <a:spLocks noGrp="1"/>
          </p:cNvSpPr>
          <p:nvPr>
            <p:ph type="title"/>
          </p:nvPr>
        </p:nvSpPr>
        <p:spPr>
          <a:xfrm>
            <a:off x="736600" y="246063"/>
            <a:ext cx="7670800" cy="649287"/>
          </a:xfrm>
        </p:spPr>
        <p:txBody>
          <a:bodyPr anchor="ctr"/>
          <a:p>
            <a:r>
              <a:rPr lang="zh-CN" altLang="en-US"/>
              <a:t>高腰袒胸</a:t>
            </a:r>
            <a:endParaRPr lang="zh-CN" altLang="en-US"/>
          </a:p>
        </p:txBody>
      </p:sp>
      <p:sp>
        <p:nvSpPr>
          <p:cNvPr id="11266" name="内容占位符 2"/>
          <p:cNvSpPr>
            <a:spLocks noGrp="1"/>
          </p:cNvSpPr>
          <p:nvPr>
            <p:ph idx="1"/>
          </p:nvPr>
        </p:nvSpPr>
        <p:spPr/>
        <p:txBody>
          <a:bodyPr anchor="t"/>
          <a:p>
            <a:endParaRPr lang="zh-CN" altLang="en-US"/>
          </a:p>
        </p:txBody>
      </p:sp>
      <p:pic>
        <p:nvPicPr>
          <p:cNvPr id="11267" name="图片 3" descr="3_副本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895350"/>
            <a:ext cx="3929063" cy="59356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68" name="图片 4" descr="4_副本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425" y="895350"/>
            <a:ext cx="3635375" cy="582771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标题 1"/>
          <p:cNvSpPr>
            <a:spLocks noGrp="1"/>
          </p:cNvSpPr>
          <p:nvPr>
            <p:ph type="title"/>
          </p:nvPr>
        </p:nvSpPr>
        <p:spPr>
          <a:xfrm>
            <a:off x="3825875" y="-41275"/>
            <a:ext cx="3697288" cy="771525"/>
          </a:xfrm>
        </p:spPr>
        <p:txBody>
          <a:bodyPr anchor="ctr"/>
          <a:p>
            <a:r>
              <a:rPr lang="zh-CN" altLang="en-US"/>
              <a:t>半臂与披帛</a:t>
            </a:r>
            <a:endParaRPr lang="zh-CN" altLang="en-US"/>
          </a:p>
        </p:txBody>
      </p:sp>
      <p:sp>
        <p:nvSpPr>
          <p:cNvPr id="12290" name="内容占位符 5"/>
          <p:cNvSpPr>
            <a:spLocks noGrp="1"/>
          </p:cNvSpPr>
          <p:nvPr>
            <p:ph idx="1"/>
          </p:nvPr>
        </p:nvSpPr>
        <p:spPr/>
        <p:txBody>
          <a:bodyPr anchor="t"/>
          <a:p>
            <a:endParaRPr lang="zh-CN" altLang="en-US"/>
          </a:p>
        </p:txBody>
      </p:sp>
      <p:pic>
        <p:nvPicPr>
          <p:cNvPr id="12291" name="图片 4" descr="永泰公主壁画"/>
          <p:cNvPicPr>
            <a:picLocks noChangeAspect="1"/>
          </p:cNvPicPr>
          <p:nvPr/>
        </p:nvPicPr>
        <p:blipFill>
          <a:blip r:embed="rId1"/>
          <a:srcRect l="17015" t="8505" r="6438" b="13008"/>
          <a:stretch>
            <a:fillRect/>
          </a:stretch>
        </p:blipFill>
        <p:spPr>
          <a:xfrm>
            <a:off x="292100" y="439738"/>
            <a:ext cx="3887788" cy="59769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1" descr="1_副本"/>
          <p:cNvPicPr>
            <a:picLocks noChangeAspect="1"/>
          </p:cNvPicPr>
          <p:nvPr/>
        </p:nvPicPr>
        <p:blipFill>
          <a:blip r:embed="rId2"/>
          <a:srcRect t="175" r="62000"/>
          <a:stretch>
            <a:fillRect/>
          </a:stretch>
        </p:blipFill>
        <p:spPr>
          <a:xfrm>
            <a:off x="5149850" y="631825"/>
            <a:ext cx="3038475" cy="5784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293" name="文本框 2"/>
          <p:cNvSpPr txBox="1"/>
          <p:nvPr/>
        </p:nvSpPr>
        <p:spPr>
          <a:xfrm>
            <a:off x="854075" y="6416675"/>
            <a:ext cx="20129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唐永泰公主墓壁画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294" name="文本框 3"/>
          <p:cNvSpPr txBox="1"/>
          <p:nvPr/>
        </p:nvSpPr>
        <p:spPr>
          <a:xfrm>
            <a:off x="5149850" y="6416675"/>
            <a:ext cx="3154363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西安王家村出土的唐三彩女俑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标题 3"/>
          <p:cNvSpPr>
            <a:spLocks noGrp="1"/>
          </p:cNvSpPr>
          <p:nvPr>
            <p:ph type="title"/>
          </p:nvPr>
        </p:nvSpPr>
        <p:spPr/>
        <p:txBody>
          <a:bodyPr anchor="ctr"/>
          <a:p>
            <a:endParaRPr lang="zh-CN" altLang="en-US"/>
          </a:p>
        </p:txBody>
      </p:sp>
      <p:pic>
        <p:nvPicPr>
          <p:cNvPr id="14338" name="图片 3" descr="3_副本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82900" y="274638"/>
            <a:ext cx="4302125" cy="6497637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1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/>
              <a:t>女着男装</a:t>
            </a:r>
            <a:endParaRPr lang="zh-CN" altLang="en-US"/>
          </a:p>
        </p:txBody>
      </p:sp>
      <p:pic>
        <p:nvPicPr>
          <p:cNvPr id="15362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rcRect l="37755" t="3873" r="7121"/>
          <a:stretch>
            <a:fillRect/>
          </a:stretch>
        </p:blipFill>
        <p:spPr>
          <a:xfrm>
            <a:off x="22225" y="1552575"/>
            <a:ext cx="9099550" cy="3319463"/>
          </a:xfr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738" y="1343025"/>
            <a:ext cx="7142162" cy="50673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1268</Words>
  <Application>WPS 演示</Application>
  <PresentationFormat/>
  <Paragraphs>106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Arial</vt:lpstr>
      <vt:lpstr>宋体</vt:lpstr>
      <vt:lpstr>Wingdings</vt:lpstr>
      <vt:lpstr>楷体_GB2312</vt:lpstr>
      <vt:lpstr>新宋体</vt:lpstr>
      <vt:lpstr>微软雅黑</vt:lpstr>
      <vt:lpstr>Arial Unicode MS</vt:lpstr>
      <vt:lpstr>Calibri</vt:lpstr>
      <vt:lpstr>Tahoma</vt:lpstr>
      <vt:lpstr>默认设计模板</vt:lpstr>
      <vt:lpstr>东方神韵——古典服饰中的美学元素</vt:lpstr>
      <vt:lpstr>PowerPoint 演示文稿</vt:lpstr>
      <vt:lpstr>PowerPoint 演示文稿</vt:lpstr>
      <vt:lpstr>唐代女性服饰</vt:lpstr>
      <vt:lpstr>1.款式众多· 裙据曳地</vt:lpstr>
      <vt:lpstr>高腰袒胸</vt:lpstr>
      <vt:lpstr>半臂与披帛</vt:lpstr>
      <vt:lpstr>PowerPoint 演示文稿</vt:lpstr>
      <vt:lpstr>女着男装</vt:lpstr>
      <vt:lpstr>2.色调绚丽·红裙</vt:lpstr>
      <vt:lpstr>碧裙（翠裙）</vt:lpstr>
      <vt:lpstr>3.装饰创新</vt:lpstr>
      <vt:lpstr>发饰 ①鬟         ②髻</vt:lpstr>
      <vt:lpstr>面饰 浓艳、大胆、奢华、标新立异</vt:lpstr>
      <vt:lpstr>画眉</vt:lpstr>
      <vt:lpstr>花钿</vt:lpstr>
      <vt:lpstr>额黄</vt:lpstr>
      <vt:lpstr>斜红</vt:lpstr>
      <vt:lpstr>点唇</vt:lpstr>
      <vt:lpstr>胡妆 时世妆</vt:lpstr>
      <vt:lpstr>总结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ljx</dc:creator>
  <cp:lastModifiedBy>Joey</cp:lastModifiedBy>
  <cp:revision>11</cp:revision>
  <dcterms:created xsi:type="dcterms:W3CDTF">2017-12-04T15:00:00Z</dcterms:created>
  <dcterms:modified xsi:type="dcterms:W3CDTF">2019-08-21T08:12:47Z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